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427" autoAdjust="0"/>
  </p:normalViewPr>
  <p:slideViewPr>
    <p:cSldViewPr snapToGrid="0">
      <p:cViewPr varScale="1">
        <p:scale>
          <a:sx n="83" d="100"/>
          <a:sy n="83" d="100"/>
        </p:scale>
        <p:origin x="60" y="228"/>
      </p:cViewPr>
      <p:guideLst>
        <p:guide orient="horz" pos="1620"/>
        <p:guide pos="2880"/>
      </p:guideLst>
    </p:cSldViewPr>
  </p:slideViewPr>
  <p:outlineViewPr>
    <p:cViewPr>
      <p:scale>
        <a:sx n="33" d="100"/>
        <a:sy n="33" d="100"/>
      </p:scale>
      <p:origin x="0" y="325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781072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
              <a:t>sostituite la foto di dx con il documento relativo alle vostre proposte per la Conferenza sul futuro dell’Europa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88f87b6b1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88f87b6b1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AD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63"/>
            <a:ext cx="9144000" cy="5143500"/>
          </a:xfrm>
          <a:prstGeom prst="rect">
            <a:avLst/>
          </a:prstGeom>
          <a:solidFill>
            <a:srgbClr val="AD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1264800" y="0"/>
            <a:ext cx="7879200" cy="5143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2577075" y="188"/>
            <a:ext cx="5143500" cy="5143500"/>
          </a:xfrm>
          <a:prstGeom prst="flowChartDelay">
            <a:avLst/>
          </a:prstGeom>
          <a:solidFill>
            <a:srgbClr val="AD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2577075" y="125"/>
            <a:ext cx="5143500" cy="5143500"/>
          </a:xfrm>
          <a:prstGeom prst="flowChartDelay">
            <a:avLst/>
          </a:prstGeom>
          <a:solidFill>
            <a:srgbClr val="FFFFFF">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264808" y="188"/>
            <a:ext cx="5143500" cy="5143500"/>
          </a:xfrm>
          <a:prstGeom prst="flowChartDelay">
            <a:avLst/>
          </a:prstGeom>
          <a:solidFill>
            <a:srgbClr val="AD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1264808" y="125"/>
            <a:ext cx="5143500" cy="5143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0" y="0"/>
            <a:ext cx="5143500" cy="5143500"/>
          </a:xfrm>
          <a:prstGeom prst="flowChartDelay">
            <a:avLst/>
          </a:prstGeom>
          <a:solidFill>
            <a:srgbClr val="AD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a:spLocks noGrp="1"/>
          </p:cNvSpPr>
          <p:nvPr>
            <p:ph type="title"/>
          </p:nvPr>
        </p:nvSpPr>
        <p:spPr>
          <a:xfrm>
            <a:off x="332325" y="1096874"/>
            <a:ext cx="4339200" cy="29499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None/>
              <a:defRPr sz="3600" b="1">
                <a:solidFill>
                  <a:schemeClr val="lt1"/>
                </a:solidFill>
              </a:defRPr>
            </a:lvl1pPr>
            <a:lvl2pPr lvl="1" algn="l">
              <a:lnSpc>
                <a:spcPct val="100000"/>
              </a:lnSpc>
              <a:spcBef>
                <a:spcPts val="0"/>
              </a:spcBef>
              <a:spcAft>
                <a:spcPts val="0"/>
              </a:spcAft>
              <a:buNone/>
              <a:defRPr sz="3600" b="1">
                <a:solidFill>
                  <a:schemeClr val="lt1"/>
                </a:solidFill>
              </a:defRPr>
            </a:lvl2pPr>
            <a:lvl3pPr lvl="2" algn="l">
              <a:lnSpc>
                <a:spcPct val="100000"/>
              </a:lnSpc>
              <a:spcBef>
                <a:spcPts val="0"/>
              </a:spcBef>
              <a:spcAft>
                <a:spcPts val="0"/>
              </a:spcAft>
              <a:buNone/>
              <a:defRPr sz="3600" b="1">
                <a:solidFill>
                  <a:schemeClr val="lt1"/>
                </a:solidFill>
              </a:defRPr>
            </a:lvl3pPr>
            <a:lvl4pPr lvl="3" algn="l">
              <a:lnSpc>
                <a:spcPct val="100000"/>
              </a:lnSpc>
              <a:spcBef>
                <a:spcPts val="0"/>
              </a:spcBef>
              <a:spcAft>
                <a:spcPts val="0"/>
              </a:spcAft>
              <a:buNone/>
              <a:defRPr sz="3600" b="1">
                <a:solidFill>
                  <a:schemeClr val="lt1"/>
                </a:solidFill>
              </a:defRPr>
            </a:lvl4pPr>
            <a:lvl5pPr lvl="4" algn="l">
              <a:lnSpc>
                <a:spcPct val="100000"/>
              </a:lnSpc>
              <a:spcBef>
                <a:spcPts val="0"/>
              </a:spcBef>
              <a:spcAft>
                <a:spcPts val="0"/>
              </a:spcAft>
              <a:buNone/>
              <a:defRPr sz="3600" b="1">
                <a:solidFill>
                  <a:schemeClr val="lt1"/>
                </a:solidFill>
              </a:defRPr>
            </a:lvl5pPr>
            <a:lvl6pPr lvl="5" algn="l">
              <a:lnSpc>
                <a:spcPct val="100000"/>
              </a:lnSpc>
              <a:spcBef>
                <a:spcPts val="0"/>
              </a:spcBef>
              <a:spcAft>
                <a:spcPts val="0"/>
              </a:spcAft>
              <a:buNone/>
              <a:defRPr sz="3600" b="1">
                <a:solidFill>
                  <a:schemeClr val="lt1"/>
                </a:solidFill>
              </a:defRPr>
            </a:lvl6pPr>
            <a:lvl7pPr lvl="6" algn="l">
              <a:lnSpc>
                <a:spcPct val="100000"/>
              </a:lnSpc>
              <a:spcBef>
                <a:spcPts val="0"/>
              </a:spcBef>
              <a:spcAft>
                <a:spcPts val="0"/>
              </a:spcAft>
              <a:buNone/>
              <a:defRPr sz="3600" b="1">
                <a:solidFill>
                  <a:schemeClr val="lt1"/>
                </a:solidFill>
              </a:defRPr>
            </a:lvl7pPr>
            <a:lvl8pPr lvl="7" algn="l">
              <a:lnSpc>
                <a:spcPct val="100000"/>
              </a:lnSpc>
              <a:spcBef>
                <a:spcPts val="0"/>
              </a:spcBef>
              <a:spcAft>
                <a:spcPts val="0"/>
              </a:spcAft>
              <a:buNone/>
              <a:defRPr sz="3600" b="1">
                <a:solidFill>
                  <a:schemeClr val="lt1"/>
                </a:solidFill>
              </a:defRPr>
            </a:lvl8pPr>
            <a:lvl9pPr lvl="8" algn="l">
              <a:lnSpc>
                <a:spcPct val="100000"/>
              </a:lnSpc>
              <a:spcBef>
                <a:spcPts val="0"/>
              </a:spcBef>
              <a:spcAft>
                <a:spcPts val="0"/>
              </a:spcAft>
              <a:buNone/>
              <a:defRPr sz="3600" b="1">
                <a:solidFill>
                  <a:schemeClr val="lt1"/>
                </a:solidFill>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csinopoliferrini.edu.it/ricerca/?search_v=appell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icsinopoliferrini.edu.it/categoria/eventi/2673/sc-secondaria-di-1-grado-classi-1-b-e-2-ad-indirizzo-giornalismo-attivita-a-s-2020-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Sth_K1helz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csinopoliferrini.edu.it/categoria/eventi/3570/sc-secondaria-classe-2-b-progetto-cittadinanza-europe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youtu.be/kSmg7DAoW6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icsinopoliferrini.edu.it/28-ottobre-2022-giornata-della-cittadinanza-europe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237750" y="1263750"/>
            <a:ext cx="9619500" cy="13080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4000"/>
              <a:buNone/>
            </a:pPr>
            <a:r>
              <a:rPr lang="it" sz="5000" b="1" dirty="0">
                <a:latin typeface="Times New Roman"/>
                <a:ea typeface="Times New Roman"/>
                <a:cs typeface="Times New Roman"/>
                <a:sym typeface="Times New Roman"/>
              </a:rPr>
              <a:t>Nous sommes tous des citoyens européens</a:t>
            </a:r>
            <a:endParaRPr sz="5000" b="1" dirty="0">
              <a:latin typeface="Times New Roman"/>
              <a:ea typeface="Times New Roman"/>
              <a:cs typeface="Times New Roman"/>
              <a:sym typeface="Times New Roman"/>
            </a:endParaRPr>
          </a:p>
        </p:txBody>
      </p:sp>
      <p:sp>
        <p:nvSpPr>
          <p:cNvPr id="66" name="Google Shape;66;p14"/>
          <p:cNvSpPr txBox="1">
            <a:spLocks noGrp="1"/>
          </p:cNvSpPr>
          <p:nvPr>
            <p:ph type="subTitle" idx="1"/>
          </p:nvPr>
        </p:nvSpPr>
        <p:spPr>
          <a:xfrm>
            <a:off x="744300" y="2752125"/>
            <a:ext cx="7655400" cy="1395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it">
                <a:solidFill>
                  <a:schemeClr val="dk1"/>
                </a:solidFill>
                <a:latin typeface="Times New Roman"/>
                <a:ea typeface="Times New Roman"/>
                <a:cs typeface="Times New Roman"/>
                <a:sym typeface="Times New Roman"/>
              </a:rPr>
              <a:t>Tommaso Arcidiacono e Chiara Minutillo 3B</a:t>
            </a:r>
            <a:endParaRPr>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r>
              <a:rPr lang="it">
                <a:solidFill>
                  <a:schemeClr val="dk1"/>
                </a:solidFill>
                <a:latin typeface="Times New Roman"/>
                <a:ea typeface="Times New Roman"/>
                <a:cs typeface="Times New Roman"/>
                <a:sym typeface="Times New Roman"/>
              </a:rPr>
              <a:t> Emilio Ruocco 3F, Flaminia Consalvi 3I</a:t>
            </a:r>
            <a:endParaRPr>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r>
              <a:rPr lang="it">
                <a:solidFill>
                  <a:schemeClr val="dk1"/>
                </a:solidFill>
                <a:latin typeface="Times New Roman"/>
                <a:ea typeface="Times New Roman"/>
                <a:cs typeface="Times New Roman"/>
                <a:sym typeface="Times New Roman"/>
              </a:rPr>
              <a:t>Sinopoli Ferrini </a:t>
            </a:r>
            <a:endParaRPr>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64200" y="1485550"/>
            <a:ext cx="5165700" cy="3533400"/>
          </a:xfrm>
          <a:prstGeom prst="rect">
            <a:avLst/>
          </a:prstGeom>
          <a:noFill/>
          <a:ln>
            <a:noFill/>
          </a:ln>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Les élèves de la classe 3B de l’école Sinopoli-Ferrini ont écrit un Appel aux journaux pour diffuser la Conférence sur la citoyenneté européenne et favoriser la</a:t>
            </a:r>
            <a:endParaRPr sz="15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participation des citoyens européens à la plateforme pour le futur de l’Europe. A travers son appel la classe 3e B a affirmé la nécessité de renforcer la démocratie en Europe à travers la</a:t>
            </a:r>
            <a:endParaRPr sz="15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citoyenneté active des jeunes européens, parce que pour avoir une Europe meilleure il faut collaborer, partager, interagir et créer une conscience civique européenne plus responsable et</a:t>
            </a:r>
            <a:endParaRPr sz="15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efficace.</a:t>
            </a:r>
            <a:endParaRPr sz="1500"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it" sz="1500" u="sng" dirty="0">
                <a:solidFill>
                  <a:schemeClr val="hlink"/>
                </a:solidFill>
                <a:latin typeface="Times New Roman"/>
                <a:ea typeface="Times New Roman"/>
                <a:cs typeface="Times New Roman"/>
                <a:sym typeface="Times New Roman"/>
                <a:hlinkClick r:id="rId3"/>
              </a:rPr>
              <a:t>https://www.icsinopoliferrini.edu.it/ricerca/?search_v=appello</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SzPts val="1800"/>
              <a:buNone/>
            </a:pPr>
            <a:endParaRPr sz="1500" dirty="0">
              <a:latin typeface="Times New Roman"/>
              <a:ea typeface="Times New Roman"/>
              <a:cs typeface="Times New Roman"/>
              <a:sym typeface="Times New Roman"/>
            </a:endParaRPr>
          </a:p>
        </p:txBody>
      </p:sp>
      <p:sp>
        <p:nvSpPr>
          <p:cNvPr id="72" name="Google Shape;72;p15"/>
          <p:cNvSpPr txBox="1"/>
          <p:nvPr/>
        </p:nvSpPr>
        <p:spPr>
          <a:xfrm>
            <a:off x="243225" y="408250"/>
            <a:ext cx="4464000" cy="107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it" sz="2900" b="1" i="0" u="none" strike="noStrike" cap="none">
                <a:solidFill>
                  <a:srgbClr val="000000"/>
                </a:solidFill>
                <a:latin typeface="Times New Roman"/>
                <a:ea typeface="Times New Roman"/>
                <a:cs typeface="Times New Roman"/>
                <a:sym typeface="Times New Roman"/>
              </a:rPr>
              <a:t>L’</a:t>
            </a:r>
            <a:r>
              <a:rPr lang="it" sz="2900" b="1">
                <a:latin typeface="Times New Roman"/>
                <a:ea typeface="Times New Roman"/>
                <a:cs typeface="Times New Roman"/>
                <a:sym typeface="Times New Roman"/>
              </a:rPr>
              <a:t>appel pour la citoyenneté active</a:t>
            </a:r>
            <a:r>
              <a:rPr lang="it" sz="2900" b="1" i="0" u="none" strike="noStrike" cap="none">
                <a:solidFill>
                  <a:srgbClr val="000000"/>
                </a:solidFill>
                <a:latin typeface="Times New Roman"/>
                <a:ea typeface="Times New Roman"/>
                <a:cs typeface="Times New Roman"/>
                <a:sym typeface="Times New Roman"/>
              </a:rPr>
              <a:t> </a:t>
            </a:r>
            <a:endParaRPr sz="2900" b="1" i="0" u="none" strike="noStrike" cap="none">
              <a:solidFill>
                <a:srgbClr val="000000"/>
              </a:solidFill>
              <a:latin typeface="Times New Roman"/>
              <a:ea typeface="Times New Roman"/>
              <a:cs typeface="Times New Roman"/>
              <a:sym typeface="Times New Roman"/>
            </a:endParaRPr>
          </a:p>
        </p:txBody>
      </p:sp>
      <p:pic>
        <p:nvPicPr>
          <p:cNvPr id="73" name="Google Shape;73;p15"/>
          <p:cNvPicPr preferRelativeResize="0"/>
          <p:nvPr/>
        </p:nvPicPr>
        <p:blipFill rotWithShape="1">
          <a:blip r:embed="rId4">
            <a:alphaModFix/>
          </a:blip>
          <a:srcRect/>
          <a:stretch/>
        </p:blipFill>
        <p:spPr>
          <a:xfrm>
            <a:off x="5101500" y="-30825"/>
            <a:ext cx="4014974" cy="5174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2575" y="0"/>
            <a:ext cx="6505800" cy="52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it" sz="2920" b="1" dirty="0">
                <a:latin typeface="Times New Roman"/>
                <a:ea typeface="Times New Roman"/>
                <a:cs typeface="Times New Roman"/>
                <a:sym typeface="Times New Roman"/>
              </a:rPr>
              <a:t>L’école est dans l’actualité</a:t>
            </a:r>
            <a:endParaRPr sz="2920" b="1" dirty="0">
              <a:latin typeface="Times New Roman"/>
              <a:ea typeface="Times New Roman"/>
              <a:cs typeface="Times New Roman"/>
              <a:sym typeface="Times New Roman"/>
            </a:endParaRPr>
          </a:p>
        </p:txBody>
      </p:sp>
      <p:sp>
        <p:nvSpPr>
          <p:cNvPr id="79" name="Google Shape;79;p16"/>
          <p:cNvSpPr txBox="1">
            <a:spLocks noGrp="1"/>
          </p:cNvSpPr>
          <p:nvPr>
            <p:ph type="body" idx="1"/>
          </p:nvPr>
        </p:nvSpPr>
        <p:spPr>
          <a:xfrm>
            <a:off x="52575" y="580175"/>
            <a:ext cx="9016500" cy="4498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600" dirty="0">
                <a:solidFill>
                  <a:schemeClr val="dk1"/>
                </a:solidFill>
                <a:latin typeface="Times New Roman"/>
                <a:ea typeface="Times New Roman"/>
                <a:cs typeface="Times New Roman"/>
                <a:sym typeface="Times New Roman"/>
              </a:rPr>
              <a:t>Pendant l’année scolaire 2020/21 la classe a suivi un cours d’éducation citoyenne, devenue</a:t>
            </a:r>
            <a:endParaRPr sz="16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it" sz="1600" dirty="0">
                <a:solidFill>
                  <a:schemeClr val="dk1"/>
                </a:solidFill>
                <a:latin typeface="Times New Roman"/>
                <a:ea typeface="Times New Roman"/>
                <a:cs typeface="Times New Roman"/>
                <a:sym typeface="Times New Roman"/>
              </a:rPr>
              <a:t>obligatoire pour les élèves italiens par une loi du Ministère de l’Education, et à travers la</a:t>
            </a:r>
            <a:endParaRPr sz="16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it" sz="1600" dirty="0">
                <a:solidFill>
                  <a:schemeClr val="dk1"/>
                </a:solidFill>
                <a:latin typeface="Times New Roman"/>
                <a:ea typeface="Times New Roman"/>
                <a:cs typeface="Times New Roman"/>
                <a:sym typeface="Times New Roman"/>
              </a:rPr>
              <a:t>participation à un cours de journalisme de l’Agence Dire a transformé les dangers du web en</a:t>
            </a:r>
            <a:endParaRPr sz="16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it" sz="1600" dirty="0">
                <a:solidFill>
                  <a:schemeClr val="dk1"/>
                </a:solidFill>
                <a:latin typeface="Times New Roman"/>
                <a:ea typeface="Times New Roman"/>
                <a:cs typeface="Times New Roman"/>
                <a:sym typeface="Times New Roman"/>
              </a:rPr>
              <a:t>opportunités. </a:t>
            </a:r>
            <a:r>
              <a:rPr lang="it" sz="1500" dirty="0">
                <a:solidFill>
                  <a:schemeClr val="dk1"/>
                </a:solidFill>
                <a:latin typeface="Times New Roman"/>
                <a:ea typeface="Times New Roman"/>
                <a:cs typeface="Times New Roman"/>
                <a:sym typeface="Times New Roman"/>
              </a:rPr>
              <a:t>L’année successive la même classe avec des professeurs et spécialistes comme : F. Gui, A.</a:t>
            </a:r>
            <a:endParaRPr sz="15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it" sz="1500" dirty="0">
                <a:solidFill>
                  <a:schemeClr val="dk1"/>
                </a:solidFill>
                <a:latin typeface="Times New Roman"/>
                <a:ea typeface="Times New Roman"/>
                <a:cs typeface="Times New Roman"/>
                <a:sym typeface="Times New Roman"/>
              </a:rPr>
              <a:t>Carparelli, G. Ottaviani et J. Gonzales a examiné plus à fond la crise énergétique et humanitaire.</a:t>
            </a:r>
            <a:endParaRPr sz="1600"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SzPts val="1800"/>
              <a:buNone/>
            </a:pPr>
            <a:r>
              <a:rPr lang="it" sz="1500" u="sng" dirty="0">
                <a:solidFill>
                  <a:schemeClr val="hlink"/>
                </a:solidFill>
                <a:latin typeface="Times New Roman"/>
                <a:ea typeface="Times New Roman"/>
                <a:cs typeface="Times New Roman"/>
                <a:sym typeface="Times New Roman"/>
                <a:hlinkClick r:id="rId3"/>
              </a:rPr>
              <a:t>https://www.icsinopoliferrini.edu.it/categoria/eventi/2673/sc-secondaria-di-1-grado-classi-1-b-e-2-ad-indirizzo-giornalismo-attivita-a-s-2020-21</a:t>
            </a:r>
            <a:endParaRPr sz="1500"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SzPts val="1800"/>
              <a:buNone/>
            </a:pPr>
            <a:r>
              <a:rPr lang="it" sz="1500" dirty="0">
                <a:solidFill>
                  <a:schemeClr val="dk1"/>
                </a:solidFill>
                <a:latin typeface="Times New Roman"/>
                <a:ea typeface="Times New Roman"/>
                <a:cs typeface="Times New Roman"/>
                <a:sym typeface="Times New Roman"/>
              </a:rPr>
              <a:t>L’année suivante la classe 3B a eu l’occasion de parteciper à la Conférence “La bataille de la Montagne Blanche” à l’Université de Rome La Sapienza et quelques garçons et quelques filles de la même classe sont allés visiter l’église de Saint Marie de la Victoire à Rome, témoignage fondamental de l’histoire de l’UE.</a:t>
            </a:r>
            <a:endParaRPr sz="1500" dirty="0">
              <a:solidFill>
                <a:schemeClr val="dk1"/>
              </a:solidFill>
              <a:latin typeface="Times New Roman"/>
              <a:ea typeface="Times New Roman"/>
              <a:cs typeface="Times New Roman"/>
              <a:sym typeface="Times New Roman"/>
            </a:endParaRPr>
          </a:p>
          <a:p>
            <a:pPr marL="0" lvl="0" indent="0" algn="just" rtl="0">
              <a:lnSpc>
                <a:spcPct val="106999"/>
              </a:lnSpc>
              <a:spcBef>
                <a:spcPts val="0"/>
              </a:spcBef>
              <a:spcAft>
                <a:spcPts val="0"/>
              </a:spcAft>
              <a:buSzPts val="1100"/>
              <a:buNone/>
            </a:pPr>
            <a:r>
              <a:rPr lang="it" sz="1500" u="sng" dirty="0">
                <a:solidFill>
                  <a:schemeClr val="hlink"/>
                </a:solidFill>
                <a:latin typeface="Times New Roman"/>
                <a:ea typeface="Times New Roman"/>
                <a:cs typeface="Times New Roman"/>
                <a:sym typeface="Times New Roman"/>
                <a:hlinkClick r:id="rId4"/>
              </a:rPr>
              <a:t>https://youtu.be/Sth_K1helz8</a:t>
            </a:r>
            <a:endParaRPr sz="1500" dirty="0">
              <a:solidFill>
                <a:srgbClr val="20124D"/>
              </a:solidFill>
              <a:latin typeface="Times New Roman"/>
              <a:ea typeface="Times New Roman"/>
              <a:cs typeface="Times New Roman"/>
              <a:sym typeface="Times New Roman"/>
            </a:endParaRPr>
          </a:p>
          <a:p>
            <a:pPr marL="0" lvl="0" indent="0" algn="just" rtl="0">
              <a:lnSpc>
                <a:spcPct val="115000"/>
              </a:lnSpc>
              <a:spcBef>
                <a:spcPts val="1100"/>
              </a:spcBef>
              <a:spcAft>
                <a:spcPts val="0"/>
              </a:spcAft>
              <a:buSzPts val="1800"/>
              <a:buNone/>
            </a:pPr>
            <a:endParaRPr sz="1500" dirty="0">
              <a:solidFill>
                <a:schemeClr val="dk1"/>
              </a:solidFill>
              <a:latin typeface="Times New Roman"/>
              <a:ea typeface="Times New Roman"/>
              <a:cs typeface="Times New Roman"/>
              <a:sym typeface="Times New Roman"/>
            </a:endParaRPr>
          </a:p>
          <a:p>
            <a:pPr marL="0" lvl="0" indent="0" algn="just" rtl="0">
              <a:lnSpc>
                <a:spcPct val="115000"/>
              </a:lnSpc>
              <a:spcBef>
                <a:spcPts val="1100"/>
              </a:spcBef>
              <a:spcAft>
                <a:spcPts val="0"/>
              </a:spcAft>
              <a:buSzPts val="1800"/>
              <a:buNone/>
            </a:pPr>
            <a:endParaRPr sz="1500"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SzPts val="1800"/>
              <a:buNone/>
            </a:pPr>
            <a:endParaRPr sz="1500"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1825" y="127000"/>
            <a:ext cx="6683400" cy="7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it" sz="2620" b="1" dirty="0">
                <a:latin typeface="Times New Roman"/>
                <a:ea typeface="Times New Roman"/>
                <a:cs typeface="Times New Roman"/>
                <a:sym typeface="Times New Roman"/>
              </a:rPr>
              <a:t>Ventotene, île de l’isolement pendant le fascisme et maintenant île de l’Europe.</a:t>
            </a:r>
            <a:endParaRPr sz="2620" b="1" dirty="0">
              <a:latin typeface="Times New Roman"/>
              <a:ea typeface="Times New Roman"/>
              <a:cs typeface="Times New Roman"/>
              <a:sym typeface="Times New Roman"/>
            </a:endParaRPr>
          </a:p>
        </p:txBody>
      </p:sp>
      <p:sp>
        <p:nvSpPr>
          <p:cNvPr id="85" name="Google Shape;85;p17"/>
          <p:cNvSpPr txBox="1"/>
          <p:nvPr/>
        </p:nvSpPr>
        <p:spPr>
          <a:xfrm>
            <a:off x="-35600" y="3440875"/>
            <a:ext cx="6038700" cy="2222700"/>
          </a:xfrm>
          <a:prstGeom prst="rect">
            <a:avLst/>
          </a:prstGeom>
          <a:noFill/>
          <a:ln>
            <a:noFill/>
          </a:ln>
        </p:spPr>
        <p:txBody>
          <a:bodyPr spcFirstLastPara="1" wrap="square" lIns="91425" tIns="91425" rIns="91425" bIns="91425" anchor="t" anchorCtr="0">
            <a:spAutoFit/>
          </a:bodyPr>
          <a:lstStyle/>
          <a:p>
            <a:pPr marL="0" marR="0" lvl="0" indent="0" algn="just" rtl="0">
              <a:lnSpc>
                <a:spcPct val="95000"/>
              </a:lnSpc>
              <a:spcBef>
                <a:spcPts val="0"/>
              </a:spcBef>
              <a:spcAft>
                <a:spcPts val="0"/>
              </a:spcAft>
              <a:buClr>
                <a:srgbClr val="000000"/>
              </a:buClr>
              <a:buSzPts val="1100"/>
              <a:buFont typeface="Arial"/>
              <a:buNone/>
            </a:pPr>
            <a:r>
              <a:rPr lang="it" dirty="0">
                <a:solidFill>
                  <a:schemeClr val="dk1"/>
                </a:solidFill>
                <a:latin typeface="Times New Roman"/>
                <a:ea typeface="Times New Roman"/>
                <a:cs typeface="Times New Roman"/>
                <a:sym typeface="Times New Roman"/>
              </a:rPr>
              <a:t>Du 9 au 11 mai de la même année, la classe 3B est allée à Ventotene, une île située dans la mer Tirreno entre le Latium et la Campanie, à l’occasion de la fête de l’Europe avec deux professeurs déjà connus précédemment : F. Gui et l’économiste A. Carparelli. Pendant cette aventure les élèves ont pu étudier et découvrir comment la paix entre les pays de l’Europe est née.</a:t>
            </a:r>
            <a:endParaRPr sz="1500" i="1" dirty="0">
              <a:latin typeface="Times New Roman"/>
              <a:ea typeface="Times New Roman"/>
              <a:cs typeface="Times New Roman"/>
              <a:sym typeface="Times New Roman"/>
            </a:endParaRPr>
          </a:p>
          <a:p>
            <a:pPr marL="0" marR="0" lvl="0" indent="0" algn="l" rtl="0">
              <a:lnSpc>
                <a:spcPct val="95000"/>
              </a:lnSpc>
              <a:spcBef>
                <a:spcPts val="0"/>
              </a:spcBef>
              <a:spcAft>
                <a:spcPts val="0"/>
              </a:spcAft>
              <a:buClr>
                <a:schemeClr val="dk1"/>
              </a:buClr>
              <a:buSzPts val="1100"/>
              <a:buFont typeface="Arial"/>
              <a:buNone/>
            </a:pPr>
            <a:r>
              <a:rPr lang="it" sz="1400" b="0" i="0" u="sng" strike="noStrike" cap="none">
                <a:solidFill>
                  <a:schemeClr val="hlink"/>
                </a:solidFill>
                <a:latin typeface="Times New Roman"/>
                <a:ea typeface="Times New Roman"/>
                <a:cs typeface="Times New Roman"/>
                <a:sym typeface="Times New Roman"/>
                <a:hlinkClick r:id="rId3"/>
              </a:rPr>
              <a:t>https://www.icsinopoliferrini.edu.it/categoria/eventi/3570/sc-secondaria-classe-2-b-progetto-cittadinanza-europea/</a:t>
            </a:r>
            <a:endParaRPr sz="1400" b="0" i="1" u="none" strike="noStrike" cap="none" dirty="0">
              <a:solidFill>
                <a:srgbClr val="073763"/>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1100"/>
              <a:buFont typeface="Arial"/>
              <a:buNone/>
            </a:pPr>
            <a:endParaRPr sz="1400" b="0" i="1"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600"/>
              <a:buFont typeface="Arial"/>
              <a:buNone/>
            </a:pPr>
            <a:endParaRPr sz="1600" b="0" i="1" u="none" strike="noStrike" cap="none" dirty="0">
              <a:solidFill>
                <a:srgbClr val="000000"/>
              </a:solidFill>
              <a:latin typeface="Times New Roman"/>
              <a:ea typeface="Times New Roman"/>
              <a:cs typeface="Times New Roman"/>
              <a:sym typeface="Times New Roman"/>
            </a:endParaRPr>
          </a:p>
        </p:txBody>
      </p:sp>
      <p:pic>
        <p:nvPicPr>
          <p:cNvPr id="86" name="Google Shape;86;p17"/>
          <p:cNvPicPr preferRelativeResize="0"/>
          <p:nvPr/>
        </p:nvPicPr>
        <p:blipFill rotWithShape="1">
          <a:blip r:embed="rId4">
            <a:alphaModFix/>
          </a:blip>
          <a:srcRect/>
          <a:stretch/>
        </p:blipFill>
        <p:spPr>
          <a:xfrm>
            <a:off x="259023" y="1204700"/>
            <a:ext cx="3977600" cy="2236175"/>
          </a:xfrm>
          <a:prstGeom prst="rect">
            <a:avLst/>
          </a:prstGeom>
          <a:noFill/>
          <a:ln>
            <a:noFill/>
          </a:ln>
        </p:spPr>
      </p:pic>
      <p:pic>
        <p:nvPicPr>
          <p:cNvPr id="87" name="Google Shape;87;p17"/>
          <p:cNvPicPr preferRelativeResize="0"/>
          <p:nvPr/>
        </p:nvPicPr>
        <p:blipFill>
          <a:blip r:embed="rId5">
            <a:alphaModFix/>
          </a:blip>
          <a:stretch>
            <a:fillRect/>
          </a:stretch>
        </p:blipFill>
        <p:spPr>
          <a:xfrm>
            <a:off x="5922554" y="0"/>
            <a:ext cx="2433669" cy="5143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66275" y="240675"/>
            <a:ext cx="2945400" cy="52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it" sz="2620" b="1" dirty="0">
                <a:latin typeface="Times New Roman"/>
                <a:ea typeface="Times New Roman"/>
                <a:cs typeface="Times New Roman"/>
                <a:sym typeface="Times New Roman"/>
              </a:rPr>
              <a:t>    </a:t>
            </a:r>
            <a:r>
              <a:rPr lang="it" sz="2920" b="1" dirty="0">
                <a:latin typeface="Times New Roman"/>
                <a:ea typeface="Times New Roman"/>
                <a:cs typeface="Times New Roman"/>
                <a:sym typeface="Times New Roman"/>
              </a:rPr>
              <a:t>L’Erasmus+</a:t>
            </a:r>
            <a:endParaRPr sz="2920" b="1" dirty="0">
              <a:latin typeface="Times New Roman"/>
              <a:ea typeface="Times New Roman"/>
              <a:cs typeface="Times New Roman"/>
              <a:sym typeface="Times New Roman"/>
            </a:endParaRPr>
          </a:p>
        </p:txBody>
      </p:sp>
      <p:sp>
        <p:nvSpPr>
          <p:cNvPr id="93" name="Google Shape;93;p18"/>
          <p:cNvSpPr txBox="1">
            <a:spLocks noGrp="1"/>
          </p:cNvSpPr>
          <p:nvPr>
            <p:ph type="body" idx="1"/>
          </p:nvPr>
        </p:nvSpPr>
        <p:spPr>
          <a:xfrm>
            <a:off x="183100" y="785884"/>
            <a:ext cx="5494500" cy="4170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400" dirty="0">
                <a:solidFill>
                  <a:schemeClr val="dk1"/>
                </a:solidFill>
                <a:latin typeface="Times New Roman"/>
                <a:ea typeface="Times New Roman"/>
                <a:cs typeface="Times New Roman"/>
                <a:sym typeface="Times New Roman"/>
              </a:rPr>
              <a:t>A partir de l’année scolaire 2017/18 notre établissement est devenu international grâce à deux projets Erasmus: BoMaRo et BoMaRoBa, basés sur un partenariat avec la France, l’Espagne et l’Allemagne. Ces projets donnent l’opportunité à tous les étudiants de participer à des échanges culturels avec les jeunes partenaires français, espagnols et allemands. Cette aventure pour toutes les filles et tous les garçons a été l’occasion de créer un lien avec leurs correspondants même avec une religion, une culture et une langue différentes. Le projet Erasmus+ permet aux filles et aux garçons italiens de connaître d’autres pays et d’autres habitudes de vie. Pour souligner la valeur formative de ce projet, notre établissement crée tous les trois ans un logo pour Erasmus à travers la participation à un concours interne des élèves de l’école primaire et secondaire. Ils doivent liberer leur imagination et proposer leur logo personnel, le plus original est choisi par une Commission et il est imprimé sur le papier à lettre de l’établissement.</a:t>
            </a:r>
            <a:endParaRPr sz="1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it" sz="1300" u="sng" dirty="0">
                <a:solidFill>
                  <a:schemeClr val="hlink"/>
                </a:solidFill>
                <a:hlinkClick r:id="rId4"/>
              </a:rPr>
              <a:t>https://youtu.be/kSmg7DAoW6w</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700" dirty="0">
              <a:solidFill>
                <a:schemeClr val="dk1"/>
              </a:solidFill>
              <a:latin typeface="Times New Roman"/>
              <a:ea typeface="Times New Roman"/>
              <a:cs typeface="Times New Roman"/>
              <a:sym typeface="Times New Roman"/>
            </a:endParaRPr>
          </a:p>
        </p:txBody>
      </p:sp>
      <p:pic>
        <p:nvPicPr>
          <p:cNvPr id="94" name="Google Shape;94;p18"/>
          <p:cNvPicPr preferRelativeResize="0"/>
          <p:nvPr/>
        </p:nvPicPr>
        <p:blipFill rotWithShape="1">
          <a:blip r:embed="rId5">
            <a:alphaModFix/>
          </a:blip>
          <a:srcRect l="11405" r="5461"/>
          <a:stretch/>
        </p:blipFill>
        <p:spPr>
          <a:xfrm>
            <a:off x="6505025" y="146425"/>
            <a:ext cx="2162400" cy="1950950"/>
          </a:xfrm>
          <a:prstGeom prst="rect">
            <a:avLst/>
          </a:prstGeom>
          <a:noFill/>
          <a:ln>
            <a:noFill/>
          </a:ln>
        </p:spPr>
      </p:pic>
      <p:sp>
        <p:nvSpPr>
          <p:cNvPr id="95" name="Google Shape;95;p18"/>
          <p:cNvSpPr txBox="1"/>
          <p:nvPr/>
        </p:nvSpPr>
        <p:spPr>
          <a:xfrm>
            <a:off x="183100" y="3233050"/>
            <a:ext cx="8589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1700" b="1">
              <a:latin typeface="Times New Roman"/>
              <a:ea typeface="Times New Roman"/>
              <a:cs typeface="Times New Roman"/>
              <a:sym typeface="Times New Roman"/>
            </a:endParaRPr>
          </a:p>
        </p:txBody>
      </p:sp>
      <p:pic>
        <p:nvPicPr>
          <p:cNvPr id="96" name="Google Shape;96;p18"/>
          <p:cNvPicPr preferRelativeResize="0"/>
          <p:nvPr/>
        </p:nvPicPr>
        <p:blipFill>
          <a:blip r:embed="rId6">
            <a:alphaModFix/>
          </a:blip>
          <a:stretch>
            <a:fillRect/>
          </a:stretch>
        </p:blipFill>
        <p:spPr>
          <a:xfrm>
            <a:off x="5570825" y="2097375"/>
            <a:ext cx="3503902" cy="1722375"/>
          </a:xfrm>
          <a:prstGeom prst="rect">
            <a:avLst/>
          </a:prstGeom>
          <a:noFill/>
          <a:ln>
            <a:noFill/>
          </a:ln>
        </p:spPr>
      </p:pic>
      <p:pic>
        <p:nvPicPr>
          <p:cNvPr id="97" name="Google Shape;97;p18"/>
          <p:cNvPicPr preferRelativeResize="0"/>
          <p:nvPr/>
        </p:nvPicPr>
        <p:blipFill>
          <a:blip r:embed="rId7">
            <a:alphaModFix/>
          </a:blip>
          <a:stretch>
            <a:fillRect/>
          </a:stretch>
        </p:blipFill>
        <p:spPr>
          <a:xfrm>
            <a:off x="5617775" y="3470525"/>
            <a:ext cx="3440275" cy="148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 y="4038600"/>
            <a:ext cx="5671073" cy="520700"/>
          </a:xfrm>
          <a:prstGeom prst="rect">
            <a:avLst/>
          </a:prstGeom>
        </p:spPr>
        <p:txBody>
          <a:bodyPr spcFirstLastPara="1" wrap="square" lIns="91425" tIns="91425" rIns="91425" bIns="91425" anchor="b" anchorCtr="0">
            <a:normAutofit fontScale="90000"/>
          </a:bodyPr>
          <a:lstStyle/>
          <a:p>
            <a:pPr lvl="0" algn="just"/>
            <a:r>
              <a:rPr lang="it" sz="2700" dirty="0">
                <a:solidFill>
                  <a:schemeClr val="dk1"/>
                </a:solidFill>
                <a:latin typeface="Times New Roman"/>
                <a:ea typeface="Lobster"/>
                <a:cs typeface="Times New Roman"/>
                <a:sym typeface="Lobster"/>
              </a:rPr>
              <a:t>Merci beaucoup pour votre attention et votre accueil!</a:t>
            </a:r>
            <a:endParaRPr sz="2700" dirty="0">
              <a:solidFill>
                <a:schemeClr val="dk1"/>
              </a:solidFill>
              <a:latin typeface="Times New Roman"/>
              <a:ea typeface="Lobster"/>
              <a:cs typeface="Times New Roman"/>
              <a:sym typeface="Lobster"/>
            </a:endParaRPr>
          </a:p>
        </p:txBody>
      </p:sp>
      <p:pic>
        <p:nvPicPr>
          <p:cNvPr id="103" name="Google Shape;103;p19"/>
          <p:cNvPicPr preferRelativeResize="0"/>
          <p:nvPr/>
        </p:nvPicPr>
        <p:blipFill>
          <a:blip r:embed="rId3">
            <a:alphaModFix/>
          </a:blip>
          <a:stretch>
            <a:fillRect/>
          </a:stretch>
        </p:blipFill>
        <p:spPr>
          <a:xfrm>
            <a:off x="5869500" y="304800"/>
            <a:ext cx="3008913" cy="4255700"/>
          </a:xfrm>
          <a:prstGeom prst="rect">
            <a:avLst/>
          </a:prstGeom>
          <a:noFill/>
          <a:ln>
            <a:noFill/>
          </a:ln>
        </p:spPr>
      </p:pic>
      <p:sp>
        <p:nvSpPr>
          <p:cNvPr id="104" name="Google Shape;104;p19"/>
          <p:cNvSpPr txBox="1"/>
          <p:nvPr/>
        </p:nvSpPr>
        <p:spPr>
          <a:xfrm>
            <a:off x="75225" y="329649"/>
            <a:ext cx="5703275" cy="180046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500" dirty="0">
                <a:latin typeface="Times New Roman"/>
                <a:ea typeface="Times New Roman"/>
                <a:cs typeface="Times New Roman"/>
                <a:sym typeface="Times New Roman"/>
              </a:rPr>
              <a:t>Enfin,le 28 octobre,  à l’occasion de la première Journée de la Citoyenneté Européenne, la classe 3B a participé à une conférence organisée par l’association “Pour Rome” avec des professeurs de l’Université de Rome “La Sapienza” et des journalistes célèbres. Ici, deux élèves de notre école ont présenté ce diaporama aux étudiants de quelques lycées de la ville.</a:t>
            </a:r>
            <a:endParaRPr lang="it-IT" sz="1500" dirty="0">
              <a:latin typeface="Times New Roman"/>
              <a:ea typeface="Times New Roman"/>
              <a:cs typeface="Times New Roman"/>
              <a:sym typeface="Times New Roman"/>
            </a:endParaRPr>
          </a:p>
          <a:p>
            <a:pPr marL="0" lvl="0" indent="0" algn="just" rtl="0">
              <a:spcBef>
                <a:spcPts val="0"/>
              </a:spcBef>
              <a:spcAft>
                <a:spcPts val="0"/>
              </a:spcAft>
              <a:buNone/>
            </a:pPr>
            <a:endParaRPr lang="it-IT" sz="1500" dirty="0">
              <a:latin typeface="Times New Roman"/>
              <a:ea typeface="Times New Roman"/>
              <a:cs typeface="Times New Roman"/>
              <a:sym typeface="Times New Roman"/>
            </a:endParaRPr>
          </a:p>
        </p:txBody>
      </p:sp>
      <p:sp>
        <p:nvSpPr>
          <p:cNvPr id="3" name="CasellaDiTesto 2"/>
          <p:cNvSpPr txBox="1"/>
          <p:nvPr/>
        </p:nvSpPr>
        <p:spPr>
          <a:xfrm>
            <a:off x="266700" y="2247900"/>
            <a:ext cx="4229100" cy="523220"/>
          </a:xfrm>
          <a:prstGeom prst="rect">
            <a:avLst/>
          </a:prstGeom>
          <a:noFill/>
        </p:spPr>
        <p:txBody>
          <a:bodyPr wrap="square" rtlCol="0">
            <a:spAutoFit/>
          </a:bodyPr>
          <a:lstStyle/>
          <a:p>
            <a:r>
              <a:rPr lang="it-IT" dirty="0">
                <a:hlinkClick r:id="rId4"/>
              </a:rPr>
              <a:t>https://www.icsinopoliferrini.edu.it/28-ottobre-2022-giornata-della-cittadinanza-europea/</a:t>
            </a:r>
            <a:endParaRPr lang="it-IT"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651</Words>
  <Application>Microsoft Office PowerPoint</Application>
  <PresentationFormat>Presentazione su schermo (16:9)</PresentationFormat>
  <Paragraphs>30</Paragraphs>
  <Slides>6</Slides>
  <Notes>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Times New Roman</vt:lpstr>
      <vt:lpstr>Arial</vt:lpstr>
      <vt:lpstr>Lobster</vt:lpstr>
      <vt:lpstr>Simple Light</vt:lpstr>
      <vt:lpstr>Nous sommes tous des citoyens européens</vt:lpstr>
      <vt:lpstr>Presentazione standard di PowerPoint</vt:lpstr>
      <vt:lpstr>L’école est dans l’actualité</vt:lpstr>
      <vt:lpstr>Ventotene, île de l’isolement pendant le fascisme et maintenant île de l’Europe.</vt:lpstr>
      <vt:lpstr>    L’Erasmus+</vt:lpstr>
      <vt:lpstr>Merci beaucoup pour votre attention et votre accueil!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Nous sommes tous des citoyens européens</dc:title>
  <dc:creator>Stefania Valentini</dc:creator>
  <cp:lastModifiedBy>stefi</cp:lastModifiedBy>
  <cp:revision>10</cp:revision>
  <dcterms:modified xsi:type="dcterms:W3CDTF">2022-11-29T16:30:37Z</dcterms:modified>
</cp:coreProperties>
</file>